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61"/>
  </p:notesMasterIdLst>
  <p:sldIdLst>
    <p:sldId id="316" r:id="rId2"/>
    <p:sldId id="263" r:id="rId3"/>
    <p:sldId id="305" r:id="rId4"/>
    <p:sldId id="317" r:id="rId5"/>
    <p:sldId id="329" r:id="rId6"/>
    <p:sldId id="318" r:id="rId7"/>
    <p:sldId id="327" r:id="rId8"/>
    <p:sldId id="319" r:id="rId9"/>
    <p:sldId id="328" r:id="rId10"/>
    <p:sldId id="330" r:id="rId11"/>
    <p:sldId id="331" r:id="rId12"/>
    <p:sldId id="332" r:id="rId13"/>
    <p:sldId id="370" r:id="rId14"/>
    <p:sldId id="371" r:id="rId15"/>
    <p:sldId id="372" r:id="rId16"/>
    <p:sldId id="373" r:id="rId17"/>
    <p:sldId id="374" r:id="rId18"/>
    <p:sldId id="375" r:id="rId19"/>
    <p:sldId id="376" r:id="rId20"/>
    <p:sldId id="377" r:id="rId21"/>
    <p:sldId id="344" r:id="rId22"/>
    <p:sldId id="342" r:id="rId23"/>
    <p:sldId id="341" r:id="rId24"/>
    <p:sldId id="340" r:id="rId25"/>
    <p:sldId id="339" r:id="rId26"/>
    <p:sldId id="338" r:id="rId27"/>
    <p:sldId id="337" r:id="rId28"/>
    <p:sldId id="336" r:id="rId29"/>
    <p:sldId id="333" r:id="rId30"/>
    <p:sldId id="335" r:id="rId31"/>
    <p:sldId id="334" r:id="rId32"/>
    <p:sldId id="345" r:id="rId33"/>
    <p:sldId id="357" r:id="rId34"/>
    <p:sldId id="356" r:id="rId35"/>
    <p:sldId id="355" r:id="rId36"/>
    <p:sldId id="354" r:id="rId37"/>
    <p:sldId id="353" r:id="rId38"/>
    <p:sldId id="352" r:id="rId39"/>
    <p:sldId id="351" r:id="rId40"/>
    <p:sldId id="350" r:id="rId41"/>
    <p:sldId id="349" r:id="rId42"/>
    <p:sldId id="348" r:id="rId43"/>
    <p:sldId id="347" r:id="rId44"/>
    <p:sldId id="363" r:id="rId45"/>
    <p:sldId id="362" r:id="rId46"/>
    <p:sldId id="361" r:id="rId47"/>
    <p:sldId id="360" r:id="rId48"/>
    <p:sldId id="359" r:id="rId49"/>
    <p:sldId id="358" r:id="rId50"/>
    <p:sldId id="378" r:id="rId51"/>
    <p:sldId id="379" r:id="rId52"/>
    <p:sldId id="346" r:id="rId53"/>
    <p:sldId id="364" r:id="rId54"/>
    <p:sldId id="369" r:id="rId55"/>
    <p:sldId id="368" r:id="rId56"/>
    <p:sldId id="380" r:id="rId57"/>
    <p:sldId id="381" r:id="rId58"/>
    <p:sldId id="367" r:id="rId59"/>
    <p:sldId id="321" r:id="rId60"/>
  </p:sldIdLst>
  <p:sldSz cx="9144000" cy="5143500" type="screen16x9"/>
  <p:notesSz cx="6858000" cy="9144000"/>
  <p:embeddedFontLst>
    <p:embeddedFont>
      <p:font typeface="Microsoft YaHei UI" panose="020B0503020204020204" pitchFamily="34" charset="-122"/>
      <p:regular r:id="rId62"/>
      <p:bold r:id="rId63"/>
    </p:embeddedFont>
    <p:embeddedFont>
      <p:font typeface="Montserrat" panose="00000500000000000000" pitchFamily="2" charset="0"/>
      <p:regular r:id="rId64"/>
      <p:bold r:id="rId65"/>
      <p:italic r:id="rId66"/>
      <p:boldItalic r:id="rId67"/>
    </p:embeddedFont>
    <p:embeddedFont>
      <p:font typeface="Montserrat ExtraBold" panose="00000900000000000000" pitchFamily="2" charset="0"/>
      <p:bold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2637035A-CFD7-4E84-85E5-22DBC205A3F9}">
          <p14:sldIdLst>
            <p14:sldId id="316"/>
            <p14:sldId id="263"/>
            <p14:sldId id="305"/>
            <p14:sldId id="317"/>
            <p14:sldId id="329"/>
            <p14:sldId id="318"/>
            <p14:sldId id="327"/>
            <p14:sldId id="319"/>
            <p14:sldId id="328"/>
            <p14:sldId id="330"/>
            <p14:sldId id="331"/>
            <p14:sldId id="332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44"/>
            <p14:sldId id="342"/>
            <p14:sldId id="341"/>
            <p14:sldId id="340"/>
            <p14:sldId id="339"/>
            <p14:sldId id="338"/>
            <p14:sldId id="337"/>
            <p14:sldId id="336"/>
            <p14:sldId id="333"/>
            <p14:sldId id="335"/>
            <p14:sldId id="334"/>
            <p14:sldId id="345"/>
            <p14:sldId id="357"/>
            <p14:sldId id="356"/>
            <p14:sldId id="355"/>
            <p14:sldId id="354"/>
            <p14:sldId id="353"/>
            <p14:sldId id="352"/>
            <p14:sldId id="351"/>
            <p14:sldId id="350"/>
            <p14:sldId id="349"/>
            <p14:sldId id="348"/>
            <p14:sldId id="347"/>
            <p14:sldId id="363"/>
            <p14:sldId id="362"/>
            <p14:sldId id="361"/>
            <p14:sldId id="360"/>
            <p14:sldId id="359"/>
            <p14:sldId id="358"/>
            <p14:sldId id="378"/>
            <p14:sldId id="379"/>
            <p14:sldId id="346"/>
            <p14:sldId id="364"/>
            <p14:sldId id="369"/>
            <p14:sldId id="368"/>
            <p14:sldId id="380"/>
            <p14:sldId id="381"/>
            <p14:sldId id="367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D5E6"/>
    <a:srgbClr val="FFAB40"/>
    <a:srgbClr val="001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C5F5F02-A84B-42AD-A9C7-EE71852D0A50}">
  <a:tblStyle styleId="{7C5F5F02-A84B-42AD-A9C7-EE71852D0A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2672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8" r:id="rId4"/>
    <p:sldLayoutId id="2147483663" r:id="rId5"/>
    <p:sldLayoutId id="214748366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Smart HR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4902363" y="3940436"/>
            <a:ext cx="3651702" cy="1116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b="1" dirty="0"/>
              <a:t>Lithigesh P G – [CB.EN.U4CCE23025]</a:t>
            </a:r>
          </a:p>
          <a:p>
            <a:pPr marL="0" indent="0" algn="l"/>
            <a:r>
              <a:rPr lang="en-IN" b="1" dirty="0"/>
              <a:t>Sriharish V J – [CB.EN.U4CCE23051]</a:t>
            </a:r>
          </a:p>
          <a:p>
            <a:pPr marL="0" indent="0" algn="l"/>
            <a:r>
              <a:rPr lang="en-IN" b="1" dirty="0"/>
              <a:t>Sanjay V J – [CB.EN.U4CCE23053]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967541"/>
            <a:ext cx="3260700" cy="484662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Montserrat ExtraLight"/>
                <a:sym typeface="Montserrat ExtraLight"/>
              </a:rPr>
              <a:t>23CCE286 Database Management System</a:t>
            </a:r>
            <a:endParaRPr sz="2200" dirty="0">
              <a:latin typeface="Microsoft YaHei UI" panose="020B0503020204020204" pitchFamily="34" charset="-122"/>
              <a:ea typeface="Microsoft YaHei UI" panose="020B0503020204020204" pitchFamily="34" charset="-122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423;p73">
            <a:extLst>
              <a:ext uri="{FF2B5EF4-FFF2-40B4-BE49-F238E27FC236}">
                <a16:creationId xmlns:a16="http://schemas.microsoft.com/office/drawing/2014/main" id="{3079B2C1-4990-85CC-AE74-01EAEC346746}"/>
              </a:ext>
            </a:extLst>
          </p:cNvPr>
          <p:cNvSpPr/>
          <p:nvPr/>
        </p:nvSpPr>
        <p:spPr>
          <a:xfrm>
            <a:off x="4801955" y="4278533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423;p73">
            <a:extLst>
              <a:ext uri="{FF2B5EF4-FFF2-40B4-BE49-F238E27FC236}">
                <a16:creationId xmlns:a16="http://schemas.microsoft.com/office/drawing/2014/main" id="{D324AB81-0877-3929-4C9C-61E1DCE47A8E}"/>
              </a:ext>
            </a:extLst>
          </p:cNvPr>
          <p:cNvSpPr/>
          <p:nvPr/>
        </p:nvSpPr>
        <p:spPr>
          <a:xfrm>
            <a:off x="4801955" y="4498798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423;p73">
            <a:extLst>
              <a:ext uri="{FF2B5EF4-FFF2-40B4-BE49-F238E27FC236}">
                <a16:creationId xmlns:a16="http://schemas.microsoft.com/office/drawing/2014/main" id="{E3DC5A44-7418-5CDE-7CAC-7A99F39AA799}"/>
              </a:ext>
            </a:extLst>
          </p:cNvPr>
          <p:cNvSpPr/>
          <p:nvPr/>
        </p:nvSpPr>
        <p:spPr>
          <a:xfrm>
            <a:off x="4795936" y="4719063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F4C76-CDBB-BE43-07FF-E953AB9B5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0CCDCE17-AC62-FC1D-C2D9-479437847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-24313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U</a:t>
            </a:r>
            <a:r>
              <a:rPr lang="en-IN" dirty="0"/>
              <a:t>I Flowchart</a:t>
            </a:r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4D013351-53E0-97F2-AA88-7F894E969192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Log - In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8739AF-BD4E-78EF-3382-442708897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606" y="1109228"/>
            <a:ext cx="4964788" cy="366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91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B8EDC-C94E-0963-B3A5-5A8BD3CCC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13F30261-1175-DCB2-3760-C585BA701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U</a:t>
            </a:r>
            <a:r>
              <a:rPr lang="en-IN" dirty="0"/>
              <a:t>I Flowchart</a:t>
            </a:r>
          </a:p>
        </p:txBody>
      </p:sp>
      <p:pic>
        <p:nvPicPr>
          <p:cNvPr id="4" name="Picture 3" descr="Uploaded image">
            <a:extLst>
              <a:ext uri="{FF2B5EF4-FFF2-40B4-BE49-F238E27FC236}">
                <a16:creationId xmlns:a16="http://schemas.microsoft.com/office/drawing/2014/main" id="{A7276B70-3CDE-B1AF-EB64-200881129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245" y="1120044"/>
            <a:ext cx="4933509" cy="353714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27">
            <a:extLst>
              <a:ext uri="{FF2B5EF4-FFF2-40B4-BE49-F238E27FC236}">
                <a16:creationId xmlns:a16="http://schemas.microsoft.com/office/drawing/2014/main" id="{5BD02F81-3D6F-3D18-CFD2-0D36BF5C8F12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Dashboard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257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59E70-E048-CEAF-60BC-2C28EC810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3534AA41-C277-DBBC-5065-D55DED099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U</a:t>
            </a:r>
            <a:r>
              <a:rPr lang="en-IN" dirty="0"/>
              <a:t>I Flowchart</a:t>
            </a:r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1C2FCC54-7BE6-BA9F-8292-022894131E53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Recruitment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918CFC3-1C87-46F9-C950-63B6B42A2A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38" t="10415" r="22059" b="10696"/>
          <a:stretch/>
        </p:blipFill>
        <p:spPr bwMode="auto">
          <a:xfrm>
            <a:off x="2458936" y="1145403"/>
            <a:ext cx="4308017" cy="37313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78888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78FB6-8B7E-19F5-4429-2CB46AB84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85A82C9C-9E2F-313E-E11E-EE969C8A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U</a:t>
            </a:r>
            <a:r>
              <a:rPr lang="en-IN" dirty="0"/>
              <a:t>I Flowchart</a:t>
            </a:r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E4BD642A-E38D-6F7D-8D4F-28224C8E9086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Relations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C131B8-2C10-2EA1-2022-8E231CD64B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0" t="12189" r="9075" b="8923"/>
          <a:stretch/>
        </p:blipFill>
        <p:spPr bwMode="auto">
          <a:xfrm>
            <a:off x="2135255" y="1308832"/>
            <a:ext cx="4873489" cy="33483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45870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311B1-DB16-6D3F-8A89-6A71D5988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D0058F1C-9DFB-5AAE-7E87-68D3BBD79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U</a:t>
            </a:r>
            <a:r>
              <a:rPr lang="en-IN" dirty="0"/>
              <a:t>I Flowchart</a:t>
            </a:r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D7B92CC3-AE66-46FF-0919-1F683350FFB7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Payroll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A82036-281A-6AB5-A4E5-FD1075C9E3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0" t="11080" r="23030" b="8689"/>
          <a:stretch/>
        </p:blipFill>
        <p:spPr bwMode="auto">
          <a:xfrm>
            <a:off x="2576396" y="1209442"/>
            <a:ext cx="3991208" cy="356661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047138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7D0C9-BC3C-0319-01FB-488AAE855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DC5D17E2-C805-5976-8E30-2DD8B31D8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U</a:t>
            </a:r>
            <a:r>
              <a:rPr lang="en-IN" dirty="0"/>
              <a:t>I Flowchart</a:t>
            </a:r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E457C411-C29F-3468-51C9-8AE932A6BD62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Training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1D9B330-0222-8D24-1DCC-A2AE06AFB4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5" t="11302" r="32173" b="37057"/>
          <a:stretch/>
        </p:blipFill>
        <p:spPr bwMode="auto">
          <a:xfrm>
            <a:off x="2316597" y="1483252"/>
            <a:ext cx="4510806" cy="299336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520895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1641A-7521-C53E-524D-57233EE82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312195D1-7721-F7A1-046F-5160E89FF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U</a:t>
            </a:r>
            <a:r>
              <a:rPr lang="en-IN" dirty="0"/>
              <a:t>I Flowchart</a:t>
            </a:r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2AA0C905-B2D8-4DB1-B1EB-41D2B410BB01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Performance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90DCF3-10F6-F63E-6809-58C52FB2CA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2" t="11744" r="14386" b="9353"/>
          <a:stretch/>
        </p:blipFill>
        <p:spPr bwMode="auto">
          <a:xfrm>
            <a:off x="2327000" y="1144905"/>
            <a:ext cx="4490000" cy="351228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080929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6E5E6-0292-443E-F1E8-C80788B63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B610A1ED-6BA7-D5E4-92E2-E264902A7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U</a:t>
            </a:r>
            <a:r>
              <a:rPr lang="en-IN" dirty="0"/>
              <a:t>I Flowchart</a:t>
            </a:r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AD7A98AA-A9C6-1E00-378E-C1F2D023DEB8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Records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7E1164-8027-499C-A7AB-50EAD05F18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2" t="12188" r="44809" b="35506"/>
          <a:stretch/>
        </p:blipFill>
        <p:spPr bwMode="auto">
          <a:xfrm>
            <a:off x="2563349" y="1272354"/>
            <a:ext cx="4017301" cy="34855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674114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AC1D2E-C1CC-91A3-1696-1A459F936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4670B123-7088-D70D-885A-546341842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U</a:t>
            </a:r>
            <a:r>
              <a:rPr lang="en-IN" dirty="0"/>
              <a:t>I Flowchart</a:t>
            </a:r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4AD498BD-E1E4-8CE0-71DF-960BD5C63B1A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Compliance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DD7C5D-996B-D624-CC45-E258BE6DD7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2" t="11966" r="28517" b="17332"/>
          <a:stretch/>
        </p:blipFill>
        <p:spPr bwMode="auto">
          <a:xfrm>
            <a:off x="2526033" y="1252746"/>
            <a:ext cx="4091933" cy="352801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19529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C4CE2-19A6-E943-47FD-0F7FA696E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67C6079B-1AB8-02BC-44D3-1A8336C3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U</a:t>
            </a:r>
            <a:r>
              <a:rPr lang="en-IN" dirty="0"/>
              <a:t>I Flowchart</a:t>
            </a:r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A9A12285-C9C9-13F3-8185-8B112A2839F1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Leave Request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0E26FA-FAC5-CCEF-5D37-EFA570F41A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2" t="11084" r="36332" b="44821"/>
          <a:stretch/>
        </p:blipFill>
        <p:spPr bwMode="auto">
          <a:xfrm>
            <a:off x="2010285" y="1483252"/>
            <a:ext cx="5123429" cy="315604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51776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68;p34">
            <a:extLst>
              <a:ext uri="{FF2B5EF4-FFF2-40B4-BE49-F238E27FC236}">
                <a16:creationId xmlns:a16="http://schemas.microsoft.com/office/drawing/2014/main" id="{86042920-BF5E-FA7B-5403-364277CE83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800" dirty="0">
                <a:solidFill>
                  <a:srgbClr val="FFAB40"/>
                </a:solidFill>
              </a:rPr>
              <a:t>Table of contents</a:t>
            </a:r>
          </a:p>
        </p:txBody>
      </p:sp>
      <p:sp>
        <p:nvSpPr>
          <p:cNvPr id="13" name="Google Shape;269;p34">
            <a:extLst>
              <a:ext uri="{FF2B5EF4-FFF2-40B4-BE49-F238E27FC236}">
                <a16:creationId xmlns:a16="http://schemas.microsoft.com/office/drawing/2014/main" id="{4A0B99E5-5869-33F2-01CB-CC0FBD975D9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546202" y="122156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FAB40"/>
                </a:solidFill>
              </a:rPr>
              <a:t>01</a:t>
            </a:r>
            <a:endParaRPr dirty="0">
              <a:solidFill>
                <a:srgbClr val="FFAB40"/>
              </a:solidFill>
            </a:endParaRPr>
          </a:p>
        </p:txBody>
      </p:sp>
      <p:sp>
        <p:nvSpPr>
          <p:cNvPr id="14" name="Google Shape;270;p34">
            <a:extLst>
              <a:ext uri="{FF2B5EF4-FFF2-40B4-BE49-F238E27FC236}">
                <a16:creationId xmlns:a16="http://schemas.microsoft.com/office/drawing/2014/main" id="{BC9D2CEB-C954-BCBA-9533-B26C57D6AFFF}"/>
              </a:ext>
            </a:extLst>
          </p:cNvPr>
          <p:cNvSpPr txBox="1">
            <a:spLocks/>
          </p:cNvSpPr>
          <p:nvPr/>
        </p:nvSpPr>
        <p:spPr>
          <a:xfrm>
            <a:off x="1427427" y="3049028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en" sz="2400" dirty="0">
                <a:solidFill>
                  <a:srgbClr val="FFAB40"/>
                </a:solidFill>
                <a:latin typeface="Montserrat ExtraBold" panose="00000900000000000000" pitchFamily="2" charset="0"/>
              </a:rPr>
              <a:t>04</a:t>
            </a:r>
            <a:endParaRPr lang="en" dirty="0">
              <a:solidFill>
                <a:srgbClr val="FFAB40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5" name="Google Shape;271;p34">
            <a:extLst>
              <a:ext uri="{FF2B5EF4-FFF2-40B4-BE49-F238E27FC236}">
                <a16:creationId xmlns:a16="http://schemas.microsoft.com/office/drawing/2014/main" id="{3C99890F-0A38-DFCF-D3A7-6A283BB0F4B4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4229236" y="129245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6" name="Google Shape;272;p34">
            <a:extLst>
              <a:ext uri="{FF2B5EF4-FFF2-40B4-BE49-F238E27FC236}">
                <a16:creationId xmlns:a16="http://schemas.microsoft.com/office/drawing/2014/main" id="{AFD9CBC4-3C89-FF31-89BE-23A905E2FBC8}"/>
              </a:ext>
            </a:extLst>
          </p:cNvPr>
          <p:cNvSpPr txBox="1">
            <a:spLocks/>
          </p:cNvSpPr>
          <p:nvPr/>
        </p:nvSpPr>
        <p:spPr>
          <a:xfrm>
            <a:off x="3364134" y="304902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dirty="0">
                <a:solidFill>
                  <a:srgbClr val="FFAB40"/>
                </a:solidFill>
                <a:latin typeface="Montserrat ExtraBold" panose="00000900000000000000" pitchFamily="2" charset="0"/>
              </a:rPr>
              <a:t>05</a:t>
            </a:r>
            <a:endParaRPr lang="en" dirty="0">
              <a:solidFill>
                <a:srgbClr val="FFAB40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7" name="Google Shape;273;p34">
            <a:extLst>
              <a:ext uri="{FF2B5EF4-FFF2-40B4-BE49-F238E27FC236}">
                <a16:creationId xmlns:a16="http://schemas.microsoft.com/office/drawing/2014/main" id="{969D8379-E109-46C8-B8B1-338E8FEA98FE}"/>
              </a:ext>
            </a:extLst>
          </p:cNvPr>
          <p:cNvSpPr txBox="1">
            <a:spLocks/>
          </p:cNvSpPr>
          <p:nvPr/>
        </p:nvSpPr>
        <p:spPr>
          <a:xfrm>
            <a:off x="7058131" y="129516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dirty="0">
                <a:solidFill>
                  <a:srgbClr val="FFAB40"/>
                </a:solidFill>
                <a:latin typeface="Montserrat ExtraBold" panose="00000900000000000000" pitchFamily="2" charset="0"/>
              </a:rPr>
              <a:t>03</a:t>
            </a:r>
            <a:endParaRPr lang="en" dirty="0">
              <a:solidFill>
                <a:srgbClr val="FFAB40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18" name="Google Shape;275;p34">
            <a:extLst>
              <a:ext uri="{FF2B5EF4-FFF2-40B4-BE49-F238E27FC236}">
                <a16:creationId xmlns:a16="http://schemas.microsoft.com/office/drawing/2014/main" id="{77C9A104-3DED-A183-C79C-DC7D28CFCE88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92232" y="1801485"/>
            <a:ext cx="1242640" cy="3352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Motivation</a:t>
            </a:r>
            <a:endParaRPr b="1" dirty="0"/>
          </a:p>
        </p:txBody>
      </p:sp>
      <p:sp>
        <p:nvSpPr>
          <p:cNvPr id="19" name="Google Shape;276;p34">
            <a:extLst>
              <a:ext uri="{FF2B5EF4-FFF2-40B4-BE49-F238E27FC236}">
                <a16:creationId xmlns:a16="http://schemas.microsoft.com/office/drawing/2014/main" id="{C8C72B93-8A6A-4A65-9F9E-A5521A08E7A7}"/>
              </a:ext>
            </a:extLst>
          </p:cNvPr>
          <p:cNvSpPr txBox="1">
            <a:spLocks/>
          </p:cNvSpPr>
          <p:nvPr/>
        </p:nvSpPr>
        <p:spPr>
          <a:xfrm>
            <a:off x="3991507" y="1780767"/>
            <a:ext cx="1320390" cy="355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Objectives</a:t>
            </a:r>
            <a:endParaRPr lang="en-US" b="1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20" name="Google Shape;277;p34">
            <a:extLst>
              <a:ext uri="{FF2B5EF4-FFF2-40B4-BE49-F238E27FC236}">
                <a16:creationId xmlns:a16="http://schemas.microsoft.com/office/drawing/2014/main" id="{98D2D496-B344-F765-B1C9-282A2EA4D269}"/>
              </a:ext>
            </a:extLst>
          </p:cNvPr>
          <p:cNvSpPr txBox="1">
            <a:spLocks/>
          </p:cNvSpPr>
          <p:nvPr/>
        </p:nvSpPr>
        <p:spPr>
          <a:xfrm>
            <a:off x="6621404" y="1745317"/>
            <a:ext cx="1608155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Methodology</a:t>
            </a:r>
          </a:p>
        </p:txBody>
      </p:sp>
      <p:sp>
        <p:nvSpPr>
          <p:cNvPr id="21" name="Google Shape;278;p34">
            <a:extLst>
              <a:ext uri="{FF2B5EF4-FFF2-40B4-BE49-F238E27FC236}">
                <a16:creationId xmlns:a16="http://schemas.microsoft.com/office/drawing/2014/main" id="{1C178275-6E08-4AAA-18A7-14B40C79AFFB}"/>
              </a:ext>
            </a:extLst>
          </p:cNvPr>
          <p:cNvSpPr txBox="1">
            <a:spLocks/>
          </p:cNvSpPr>
          <p:nvPr/>
        </p:nvSpPr>
        <p:spPr>
          <a:xfrm>
            <a:off x="1032209" y="3573741"/>
            <a:ext cx="1525137" cy="572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 b="1" dirty="0">
                <a:solidFill>
                  <a:schemeClr val="bg1"/>
                </a:solidFill>
                <a:latin typeface="Montserrat" panose="00000500000000000000" pitchFamily="2" charset="0"/>
              </a:rPr>
              <a:t>Schema Diagram</a:t>
            </a:r>
          </a:p>
        </p:txBody>
      </p:sp>
      <p:sp>
        <p:nvSpPr>
          <p:cNvPr id="22" name="Google Shape;279;p34">
            <a:extLst>
              <a:ext uri="{FF2B5EF4-FFF2-40B4-BE49-F238E27FC236}">
                <a16:creationId xmlns:a16="http://schemas.microsoft.com/office/drawing/2014/main" id="{4C66381C-8873-01AD-2F83-0C0E3E0C695B}"/>
              </a:ext>
            </a:extLst>
          </p:cNvPr>
          <p:cNvSpPr txBox="1">
            <a:spLocks/>
          </p:cNvSpPr>
          <p:nvPr/>
        </p:nvSpPr>
        <p:spPr>
          <a:xfrm>
            <a:off x="3071289" y="3564173"/>
            <a:ext cx="1320390" cy="355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ER Diagram</a:t>
            </a:r>
          </a:p>
        </p:txBody>
      </p:sp>
      <p:sp>
        <p:nvSpPr>
          <p:cNvPr id="4" name="Google Shape;272;p34">
            <a:extLst>
              <a:ext uri="{FF2B5EF4-FFF2-40B4-BE49-F238E27FC236}">
                <a16:creationId xmlns:a16="http://schemas.microsoft.com/office/drawing/2014/main" id="{F6456E2C-9B39-1A26-1E9B-8BF38B6A908F}"/>
              </a:ext>
            </a:extLst>
          </p:cNvPr>
          <p:cNvSpPr txBox="1">
            <a:spLocks/>
          </p:cNvSpPr>
          <p:nvPr/>
        </p:nvSpPr>
        <p:spPr>
          <a:xfrm>
            <a:off x="5367401" y="3049028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dirty="0">
                <a:solidFill>
                  <a:srgbClr val="FFAB40"/>
                </a:solidFill>
                <a:latin typeface="Montserrat ExtraBold" panose="00000900000000000000" pitchFamily="2" charset="0"/>
              </a:rPr>
              <a:t>06</a:t>
            </a:r>
            <a:endParaRPr lang="en" dirty="0">
              <a:solidFill>
                <a:srgbClr val="FFAB40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5" name="Google Shape;279;p34">
            <a:extLst>
              <a:ext uri="{FF2B5EF4-FFF2-40B4-BE49-F238E27FC236}">
                <a16:creationId xmlns:a16="http://schemas.microsoft.com/office/drawing/2014/main" id="{F753FA05-A418-0C34-4DF9-2BC05421901D}"/>
              </a:ext>
            </a:extLst>
          </p:cNvPr>
          <p:cNvSpPr txBox="1">
            <a:spLocks/>
          </p:cNvSpPr>
          <p:nvPr/>
        </p:nvSpPr>
        <p:spPr>
          <a:xfrm>
            <a:off x="5038743" y="3561571"/>
            <a:ext cx="1392016" cy="7358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User Interface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Flowchart</a:t>
            </a:r>
          </a:p>
        </p:txBody>
      </p:sp>
      <p:sp>
        <p:nvSpPr>
          <p:cNvPr id="6" name="Google Shape;272;p34">
            <a:extLst>
              <a:ext uri="{FF2B5EF4-FFF2-40B4-BE49-F238E27FC236}">
                <a16:creationId xmlns:a16="http://schemas.microsoft.com/office/drawing/2014/main" id="{E7C6296A-7000-42EF-EA52-7A8701472574}"/>
              </a:ext>
            </a:extLst>
          </p:cNvPr>
          <p:cNvSpPr txBox="1">
            <a:spLocks/>
          </p:cNvSpPr>
          <p:nvPr/>
        </p:nvSpPr>
        <p:spPr>
          <a:xfrm>
            <a:off x="7202014" y="305005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400" dirty="0">
                <a:solidFill>
                  <a:srgbClr val="FFAB40"/>
                </a:solidFill>
                <a:latin typeface="Montserrat ExtraBold" panose="00000900000000000000" pitchFamily="2" charset="0"/>
              </a:rPr>
              <a:t>07</a:t>
            </a:r>
            <a:endParaRPr lang="en" dirty="0">
              <a:solidFill>
                <a:srgbClr val="FFAB40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7" name="Google Shape;279;p34">
            <a:extLst>
              <a:ext uri="{FF2B5EF4-FFF2-40B4-BE49-F238E27FC236}">
                <a16:creationId xmlns:a16="http://schemas.microsoft.com/office/drawing/2014/main" id="{20C66A85-4E9E-71BA-0004-B07129C28AD7}"/>
              </a:ext>
            </a:extLst>
          </p:cNvPr>
          <p:cNvSpPr txBox="1">
            <a:spLocks/>
          </p:cNvSpPr>
          <p:nvPr/>
        </p:nvSpPr>
        <p:spPr>
          <a:xfrm>
            <a:off x="6909169" y="3573741"/>
            <a:ext cx="1320390" cy="3552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  <a:latin typeface="Montserrat" panose="00000500000000000000" pitchFamily="2" charset="0"/>
              </a:rPr>
              <a:t>Outcomes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A88D9-0025-71A0-5AAD-B12200F5C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C25CB781-1DB7-D522-B14C-F07F8E25E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U</a:t>
            </a:r>
            <a:r>
              <a:rPr lang="en-IN" dirty="0"/>
              <a:t>I Flowchart</a:t>
            </a:r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B8CDF84A-4E63-0645-DCBC-48A29FA40178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Offboarding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24EA32-3D33-7E0D-AC31-FD9510D4C9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0" t="11524" r="28683" b="37500"/>
          <a:stretch/>
        </p:blipFill>
        <p:spPr bwMode="auto">
          <a:xfrm>
            <a:off x="2116825" y="1483252"/>
            <a:ext cx="4910349" cy="30432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58549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D76DC-F9A2-7BEF-67BB-04C29C201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2A75AA3B-CB78-4260-7FEE-24FAB7A1B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93702B14-996B-F5A5-EAE0-C688ADEA8628}"/>
              </a:ext>
            </a:extLst>
          </p:cNvPr>
          <p:cNvSpPr txBox="1">
            <a:spLocks/>
          </p:cNvSpPr>
          <p:nvPr/>
        </p:nvSpPr>
        <p:spPr>
          <a:xfrm>
            <a:off x="2220900" y="523164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Log – In Page</a:t>
            </a:r>
            <a:endParaRPr lang="en-IN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B3B7FE9-1168-DEBB-844F-DDE9711E8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75" y="1241360"/>
            <a:ext cx="7783250" cy="369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06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EE113-95AD-8CCA-9F03-F339241E6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46105354-000E-045D-BB96-F9FEDDFF9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A06B4597-E8E6-1B7D-A66D-A9265C1AFEF1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dirty="0"/>
              <a:t>Dashboard Page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4E0D3D-AEA6-DB44-238D-B25EB778F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28" y="996939"/>
            <a:ext cx="8248344" cy="392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45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8B10C-B300-1CEC-3A68-E5E306B6A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35CF3D6E-5028-8639-3064-88A3C9C36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691E888C-EA38-7CC3-AF86-49AEBE53A71A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Recruitment Page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F07218-55DA-1143-2CF7-A1B7AA39F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785" y="996939"/>
            <a:ext cx="8303941" cy="394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077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294D32-4B6A-1A07-C05F-514B050C6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49883153-1DC4-AF09-FE8D-FA2732399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EDDC42B1-4404-E166-C6CB-A955860A2735}"/>
              </a:ext>
            </a:extLst>
          </p:cNvPr>
          <p:cNvSpPr txBox="1">
            <a:spLocks/>
          </p:cNvSpPr>
          <p:nvPr/>
        </p:nvSpPr>
        <p:spPr>
          <a:xfrm>
            <a:off x="408878" y="486313"/>
            <a:ext cx="8437755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dirty="0"/>
              <a:t>Job Postings Page (Create Section)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C657C4-0B27-10A8-FDE0-24827EE9B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78" y="996939"/>
            <a:ext cx="8437756" cy="404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CF5CD-D2E7-2771-1140-FA66413A5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F19B91AD-D7D0-B4E6-00DC-99E6A02D4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3DCD39C8-2FC3-F5F5-7162-1317A62768A1}"/>
              </a:ext>
            </a:extLst>
          </p:cNvPr>
          <p:cNvSpPr txBox="1">
            <a:spLocks/>
          </p:cNvSpPr>
          <p:nvPr/>
        </p:nvSpPr>
        <p:spPr>
          <a:xfrm>
            <a:off x="431181" y="486313"/>
            <a:ext cx="8474927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IN" dirty="0"/>
              <a:t>Job Postings Page (Manage Section)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559C12-E523-D51C-A3E9-E589CDD34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81" y="996939"/>
            <a:ext cx="8474927" cy="403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153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0064A-276E-822F-F11C-E76768D7D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67072BD4-AED1-C326-C710-C5448241E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01BD4D26-FFFB-8D55-D825-35CCEDBAFD3C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Application Tracking Page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D000C2-B447-5B31-639C-DF5387A57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68" y="996939"/>
            <a:ext cx="8504663" cy="401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398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31940-A700-EB97-4471-C744B3E39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B674BCCD-F8E2-6A6E-19B4-34BD7F6D4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888C61C5-A30B-E435-8930-7923A0042E1E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Onboarding Page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6FF1DA-167A-FF26-31CF-5900FD9E3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956" y="996939"/>
            <a:ext cx="8326244" cy="3918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237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6033BF-CE7F-5CCD-3D22-9849616D1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328AD63F-EAC5-33B4-EA1E-D72F08E17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91A12DDB-259A-67A3-AD43-0D71510C4762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Interview Scheduling Page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EE4A8A-DC56-F718-5A57-AEBF64BFC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88" y="996939"/>
            <a:ext cx="8452624" cy="400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658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EE802-3B86-6DC2-E7AE-D8C3B8B82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76442C4E-7473-7034-40C9-ED4DA4895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BF89603A-BD93-0B25-58EC-ACC834A2A6F7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Relations Page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9B9E8B-3EAB-C565-3686-A4C91E673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97" y="1070661"/>
            <a:ext cx="8319006" cy="396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38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95983A-DAED-7146-4759-3DEAEF7AE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569" y="337744"/>
            <a:ext cx="4106862" cy="411343"/>
          </a:xfrm>
        </p:spPr>
        <p:txBody>
          <a:bodyPr/>
          <a:lstStyle/>
          <a:p>
            <a:pPr algn="ctr"/>
            <a:r>
              <a:rPr lang="en-US" dirty="0"/>
              <a:t>MOTIVATION</a:t>
            </a:r>
            <a:endParaRPr lang="en-IN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47EABD-115C-8B4A-9DD6-87F2A6687D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28291" y="826531"/>
            <a:ext cx="7356929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85D5E6"/>
                </a:solidFill>
                <a:effectLst/>
                <a:latin typeface="Arial" panose="020B0604020202020204" pitchFamily="34" charset="0"/>
              </a:rPr>
              <a:t>Inefficiencies in Traditional HR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5D5E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– Manual processes in HR management lead to errors, delays, and inefficiencies.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85D5E6"/>
                </a:solidFill>
                <a:effectLst/>
                <a:latin typeface="Arial" panose="020B0604020202020204" pitchFamily="34" charset="0"/>
              </a:rPr>
              <a:t>Need for Automation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5D5E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– Automating tasks like payroll, employee records, and onboarding improves accuracy and saves time.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85D5E6"/>
                </a:solidFill>
                <a:effectLst/>
                <a:latin typeface="Arial" panose="020B0604020202020204" pitchFamily="34" charset="0"/>
              </a:rPr>
              <a:t>Enhancing Employee Experience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5D5E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– A centralized system simplifies access to records, benefits, and performance tracking.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85D5E6"/>
                </a:solidFill>
                <a:effectLst/>
                <a:latin typeface="Arial" panose="020B0604020202020204" pitchFamily="34" charset="0"/>
              </a:rPr>
              <a:t>Compliance &amp; Legal Adherence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5D5E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– Ensuring organizations follow labor laws and internal policies efficiently.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85D5E6"/>
                </a:solidFill>
                <a:effectLst/>
                <a:latin typeface="Arial" panose="020B0604020202020204" pitchFamily="34" charset="0"/>
              </a:rPr>
              <a:t>Data-Driven Decision Making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5D5E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– HR analytics help organizations track employee performance, training needs, and retention strategies.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85D5E6"/>
                </a:solidFill>
                <a:effectLst/>
                <a:latin typeface="Arial" panose="020B0604020202020204" pitchFamily="34" charset="0"/>
              </a:rPr>
              <a:t>Scalability for Future Growth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85D5E6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– A digital HR system can easily adapt as the company expands, reducing administrative burden. </a:t>
            </a:r>
          </a:p>
        </p:txBody>
      </p:sp>
    </p:spTree>
    <p:extLst>
      <p:ext uri="{BB962C8B-B14F-4D97-AF65-F5344CB8AC3E}">
        <p14:creationId xmlns:p14="http://schemas.microsoft.com/office/powerpoint/2010/main" val="382157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D3727-89E6-8945-3893-A861660C9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787041ED-70D0-47E8-8B10-B74211678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C1AAB156-E2E0-3E63-A2E2-6A08C90EA90F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Conflict Management Page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69A05F-0378-582A-AC08-5CBF6F4EE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917" y="996939"/>
            <a:ext cx="8400585" cy="399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669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5CA418-6BF6-F3C1-DAFE-12ECDAE08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2820785A-CB02-8E3C-BF1E-97BAC4DE8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BF063409-FCEC-1944-B0FD-C97BAF004EDA}"/>
              </a:ext>
            </a:extLst>
          </p:cNvPr>
          <p:cNvSpPr txBox="1">
            <a:spLocks/>
          </p:cNvSpPr>
          <p:nvPr/>
        </p:nvSpPr>
        <p:spPr>
          <a:xfrm>
            <a:off x="360556" y="486313"/>
            <a:ext cx="8422888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Engagement Activities Page (Create Section)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2A4F33-0938-B32E-8909-8C9BF4EA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56" y="996939"/>
            <a:ext cx="8422888" cy="401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88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2CCBC-D5CB-0E85-5A53-D610C57910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0885FD59-F508-D4E0-488F-AD41CA125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2EB79FBD-A763-989C-9C61-3ACD874C844E}"/>
              </a:ext>
            </a:extLst>
          </p:cNvPr>
          <p:cNvSpPr txBox="1">
            <a:spLocks/>
          </p:cNvSpPr>
          <p:nvPr/>
        </p:nvSpPr>
        <p:spPr>
          <a:xfrm>
            <a:off x="408878" y="486313"/>
            <a:ext cx="8512098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Engagement Activities Page (Manage Section)</a:t>
            </a:r>
            <a:endParaRPr lang="en-IN" dirty="0"/>
          </a:p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45484-5F1D-7077-B9DC-15850C1DC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78" y="996939"/>
            <a:ext cx="8512098" cy="40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9511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26EC3-5FFF-4DAD-74E7-CF5FE244B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8552607A-319B-0FC2-988C-2552E928D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491A4279-72B0-C74B-2E58-94FD8026534C}"/>
              </a:ext>
            </a:extLst>
          </p:cNvPr>
          <p:cNvSpPr txBox="1">
            <a:spLocks/>
          </p:cNvSpPr>
          <p:nvPr/>
        </p:nvSpPr>
        <p:spPr>
          <a:xfrm>
            <a:off x="414157" y="486313"/>
            <a:ext cx="8387872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Surveys Page (Create Section)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4842C2-D765-DAC5-78DB-FC700FDD50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57" y="996939"/>
            <a:ext cx="8315685" cy="39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5188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80DD7-98B0-B502-040D-5DC066A53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C3F973FA-9165-FE55-1EAD-E9E96ECE2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ADD88E48-6B41-9096-5B69-BB34A38BE447}"/>
              </a:ext>
            </a:extLst>
          </p:cNvPr>
          <p:cNvSpPr txBox="1">
            <a:spLocks/>
          </p:cNvSpPr>
          <p:nvPr/>
        </p:nvSpPr>
        <p:spPr>
          <a:xfrm>
            <a:off x="442331" y="486313"/>
            <a:ext cx="8259337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Surveys Page (Manage Sections)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363070-EC30-B6A2-14EC-BA84833C5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31" y="996939"/>
            <a:ext cx="8259337" cy="392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6523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606C2-1F49-A303-82CF-7B1C18048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3C6979E2-3431-67F2-3001-A703D123A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113E79C5-710F-7AC9-A939-4249075976FD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Payroll Page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ADEFF5-2F43-2B2A-8C8D-B2BAB84CB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61" y="996939"/>
            <a:ext cx="8333678" cy="397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3040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BC4E0-3B8F-317B-1BE9-C4E226FE6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8B0E485F-88F7-1F44-4E8E-BFB666B12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A6472121-6027-B346-EDD0-2AF90EC650F9}"/>
              </a:ext>
            </a:extLst>
          </p:cNvPr>
          <p:cNvSpPr txBox="1">
            <a:spLocks/>
          </p:cNvSpPr>
          <p:nvPr/>
        </p:nvSpPr>
        <p:spPr>
          <a:xfrm>
            <a:off x="375423" y="486313"/>
            <a:ext cx="8393151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Salary Calculation Page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1D4A3B-AB6C-7842-1D97-D298E56B9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24" y="996939"/>
            <a:ext cx="8393151" cy="398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2485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1686AB-8E0E-EC39-236F-32AA54DF8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D9E7D8EA-FEE0-91C5-B633-90008032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C72C5887-1AF7-FD8B-224C-DEF660C15EBE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Tax Calculation Page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53CF25-889C-055B-F202-E814BA761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51" y="1068278"/>
            <a:ext cx="8207298" cy="391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455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8907B-84C0-D71A-5643-EB987FF766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E8B0B523-37FB-0819-EE6E-DD475B719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354498DA-A5F7-7771-CAFE-1E33FC4C1C63}"/>
              </a:ext>
            </a:extLst>
          </p:cNvPr>
          <p:cNvSpPr txBox="1">
            <a:spLocks/>
          </p:cNvSpPr>
          <p:nvPr/>
        </p:nvSpPr>
        <p:spPr>
          <a:xfrm>
            <a:off x="423746" y="486313"/>
            <a:ext cx="8415454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Employee Bonus Updating Page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DF340E-C4E3-FC44-D985-398896190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746" y="996939"/>
            <a:ext cx="8415454" cy="399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756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BC2D89-6018-69B2-99B0-EC1121406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5780AF85-2426-E0EA-1ED3-D4418B5AC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9B8D8A2A-775B-2C96-94D5-4D5756BB16E9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Pay Slip Management Page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EBDD4C-913C-D179-7D18-D0BDF340B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727" y="996939"/>
            <a:ext cx="8348546" cy="397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283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DD08B3-125C-06DF-B9EF-DC16CA4E0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802180C-CC6C-0E73-D52B-2391225C9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569" y="185630"/>
            <a:ext cx="4106862" cy="563457"/>
          </a:xfrm>
        </p:spPr>
        <p:txBody>
          <a:bodyPr/>
          <a:lstStyle/>
          <a:p>
            <a:pPr algn="ctr"/>
            <a:r>
              <a:rPr lang="en-US" dirty="0"/>
              <a:t>OBJECTIVES</a:t>
            </a:r>
            <a:endParaRPr lang="en-IN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ACAA125-B128-27B0-D565-24EB94BD28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013" y="1072020"/>
            <a:ext cx="8112722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Mons"/>
              </a:rPr>
              <a:t>Centralized Employee Management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Mons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s"/>
              </a:rPr>
              <a:t>– To create a unified system for storing and managing all employee-related data, including personal details, job history, and payroll records.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Mons"/>
              </a:rPr>
              <a:t>Automation of HR Processes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Mons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s"/>
              </a:rPr>
              <a:t>– To automate key HR functions such as onboarding, payroll processing, and leave management, reducing manual effort and increasing efficiency.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Mons"/>
              </a:rPr>
              <a:t>Improved Workforce Coordination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Mons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s"/>
              </a:rPr>
              <a:t>– To enhance coordination between HR departments and employees by providing a structured and transparent flow of information.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Mons"/>
              </a:rPr>
              <a:t>Enhanced Data Security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Mons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s"/>
              </a:rPr>
              <a:t>– To ensure the confidentiality and protection of sensitive employee data, complying with organizational policies and legal regulations.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Mons"/>
              </a:rPr>
              <a:t>Scalable and Efficient System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Mons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s"/>
              </a:rPr>
              <a:t>– To develop a scalable HR solution that can adapt to the organization's growth and integrate seamlessly with other business tools.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Mons"/>
              </a:rPr>
              <a:t>Optimized Employee Lifecycle Management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Mons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s"/>
              </a:rPr>
              <a:t>– To effectively manage the entire employee lifecycle, from recruitment to exit, ensuring a smooth and well-documented transition process.</a:t>
            </a:r>
          </a:p>
        </p:txBody>
      </p:sp>
    </p:spTree>
    <p:extLst>
      <p:ext uri="{BB962C8B-B14F-4D97-AF65-F5344CB8AC3E}">
        <p14:creationId xmlns:p14="http://schemas.microsoft.com/office/powerpoint/2010/main" val="5227089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7775D-0B7A-10F3-3141-FB6EE2A88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7F5D136F-7FBC-72AC-B96F-EF0D7555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A30F87D7-9C1A-F179-8630-578F03C0CA4A}"/>
              </a:ext>
            </a:extLst>
          </p:cNvPr>
          <p:cNvSpPr txBox="1">
            <a:spLocks/>
          </p:cNvSpPr>
          <p:nvPr/>
        </p:nvSpPr>
        <p:spPr>
          <a:xfrm>
            <a:off x="349405" y="486313"/>
            <a:ext cx="844519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Training Page (Create Section)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CEF5E9-0FE6-DE5B-32BA-FD06D968B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405" y="996939"/>
            <a:ext cx="8445190" cy="400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465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34018-4C7F-71BE-91DC-73A31A5B7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E4EA2B85-E797-0EC2-6663-79A13189C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24C9C966-D480-646D-2DA4-F97EF3CC56D5}"/>
              </a:ext>
            </a:extLst>
          </p:cNvPr>
          <p:cNvSpPr txBox="1">
            <a:spLocks/>
          </p:cNvSpPr>
          <p:nvPr/>
        </p:nvSpPr>
        <p:spPr>
          <a:xfrm>
            <a:off x="416311" y="486313"/>
            <a:ext cx="8311375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Training Page (Manage Section)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9FC6B8-4655-367F-DF27-9675C89E6A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12" y="996939"/>
            <a:ext cx="8311376" cy="393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2727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30C41-7A66-C343-BE40-9C7EF9D20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B922E0A1-DF64-73C3-3237-9F6862ED2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76B37E35-1CA3-D068-8590-24FE1837B52B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Performance Page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36FAE6-1757-5F0F-E4C9-7B0D0D259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858" y="996939"/>
            <a:ext cx="8378283" cy="3990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2378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90AE1-B117-9A63-7F86-CC72D5709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388EAA31-8B74-41ED-8E00-AED41822C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E8721CDF-E0CC-74E1-E97D-8E2E19F7E25C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Goal Setting Page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3B667E-845A-57C3-E03A-3AE9B4D74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3" y="1112597"/>
            <a:ext cx="7984273" cy="379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513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2B450-73F0-845E-0ED0-669E7D9833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EB85D718-D935-33C3-C559-3B9B9AE61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8F633D38-DE3D-CFA9-8F4C-C441B1A69D6B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Goal Tracking Page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86D204-90B6-B128-C942-471BB93A5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29" y="996939"/>
            <a:ext cx="8341112" cy="395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6366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D7288-79A1-5669-515B-F5088C20B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F222D1DD-205A-E52A-9EAE-31FABE7DC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1A1E2D38-C942-EA86-D41C-39620B100C73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Appraisal Form Page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794A08-4451-BFF7-924F-446BF3283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60" y="996939"/>
            <a:ext cx="8251902" cy="390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94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658F8-BE78-20BF-EE0B-7B7575FCE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DBDCED33-79D1-5866-49CA-D877B1E27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U</a:t>
            </a:r>
            <a:r>
              <a:rPr lang="en-IN" dirty="0"/>
              <a:t>I Flowchart</a:t>
            </a:r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4BA28CC3-06CC-6C7D-A00F-934BB631FD22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Appraisal Tracking Page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48F223-89BD-0D77-94AE-03FF48F26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27" y="1057888"/>
            <a:ext cx="8043746" cy="381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95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1315D-4E54-5B73-63B0-89030B711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D563D9F8-0B20-A3C3-34AB-97E7F7854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96945D64-D340-644C-0825-EC19FBE790AC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Records Page (Search)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F9AF08-1F52-DFBE-0CA1-75FD0558F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580" y="1090008"/>
            <a:ext cx="7976839" cy="377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002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A298E-F87B-EABF-2AB8-9C9CA30B1A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D240EF8B-E769-F69F-7F48-663056651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B94AE966-7A14-DD20-FFB2-AAF2AA4F80E8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Records Page (Result)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E92D09-3732-F202-EC53-A0678C4BB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46" y="1092677"/>
            <a:ext cx="7991707" cy="379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177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FDA6E5-0745-B28B-B068-6EB9B9E65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4F46617E-D357-C092-871E-AE3A52BB8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F3469547-C75C-9CB0-9B66-5023328B69BD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Compliance Page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AAB030-96E3-3DC4-ABB3-ADCC33A9D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10" y="996939"/>
            <a:ext cx="8355980" cy="3945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86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A4457D-703D-988B-4B73-8D59728C8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74F47B-24CA-255B-BADB-9D296BEFA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8569" y="185630"/>
            <a:ext cx="4106862" cy="563457"/>
          </a:xfrm>
        </p:spPr>
        <p:txBody>
          <a:bodyPr/>
          <a:lstStyle/>
          <a:p>
            <a:pPr algn="ctr"/>
            <a:r>
              <a:rPr lang="en-US" dirty="0"/>
              <a:t>METHODOLOGY</a:t>
            </a:r>
            <a:endParaRPr lang="en-IN" dirty="0"/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0D070007-66B9-382A-00F1-A9267DE8B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172" y="749087"/>
            <a:ext cx="8112722" cy="3754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b="1" dirty="0">
                <a:solidFill>
                  <a:schemeClr val="bg2"/>
                </a:solidFill>
                <a:latin typeface="Mons"/>
              </a:rPr>
              <a:t>Requirement Analysis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Mons"/>
              </a:rPr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s"/>
              </a:rPr>
              <a:t>– </a:t>
            </a:r>
            <a:r>
              <a:rPr lang="en-US" dirty="0">
                <a:solidFill>
                  <a:schemeClr val="bg1"/>
                </a:solidFill>
                <a:latin typeface="Mons"/>
              </a:rPr>
              <a:t>Identifies key entities like Employees, Payroll, Leave Requests, and Performance Management, focusing on admin-level access with future expansion plans.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solidFill>
                <a:schemeClr val="bg1"/>
              </a:solidFill>
              <a:latin typeface="Mo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N" b="1" dirty="0">
                <a:solidFill>
                  <a:schemeClr val="bg2"/>
                </a:solidFill>
                <a:latin typeface="Mons"/>
              </a:rPr>
              <a:t>Database Design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s"/>
              </a:rPr>
              <a:t>– </a:t>
            </a:r>
            <a:r>
              <a:rPr lang="en-US" dirty="0">
                <a:solidFill>
                  <a:schemeClr val="bg1"/>
                </a:solidFill>
                <a:latin typeface="Mons"/>
              </a:rPr>
              <a:t>Uses MySQL with an ER diagram, normalization, primary/foreign keys, and constraints to ensure data integrity</a:t>
            </a:r>
            <a:r>
              <a:rPr lang="en-US" dirty="0"/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N" b="1" dirty="0">
                <a:solidFill>
                  <a:schemeClr val="bg2"/>
                </a:solidFill>
                <a:latin typeface="Mons"/>
              </a:rPr>
              <a:t>System Architecture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s"/>
              </a:rPr>
              <a:t>– </a:t>
            </a:r>
            <a:r>
              <a:rPr lang="en-US" dirty="0">
                <a:solidFill>
                  <a:schemeClr val="bg1"/>
                </a:solidFill>
                <a:latin typeface="Mons"/>
              </a:rPr>
              <a:t>Follows a three-tier model: Frontend (HTML, CSS, JS, EJS), Backend (Node.js), and Database (MySQL).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dirty="0">
              <a:solidFill>
                <a:schemeClr val="bg1"/>
              </a:solidFill>
              <a:latin typeface="Mo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N" b="1" dirty="0">
                <a:solidFill>
                  <a:schemeClr val="bg2"/>
                </a:solidFill>
                <a:latin typeface="Mons"/>
              </a:rPr>
              <a:t>Implementation</a:t>
            </a:r>
            <a:r>
              <a:rPr lang="en-IN" dirty="0"/>
              <a:t>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s"/>
              </a:rPr>
              <a:t>– </a:t>
            </a:r>
            <a:r>
              <a:rPr lang="en-US" dirty="0">
                <a:solidFill>
                  <a:schemeClr val="bg1"/>
                </a:solidFill>
                <a:latin typeface="Mons"/>
              </a:rPr>
              <a:t>Develops UI with EJS, integrates Node.js for authentication and business logic, and ensures efficient CRUD operations in MySQL.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dirty="0"/>
              <a:t>.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N" b="1" dirty="0">
                <a:solidFill>
                  <a:schemeClr val="bg2"/>
                </a:solidFill>
                <a:latin typeface="Mons"/>
              </a:rPr>
              <a:t>Testing &amp; Validation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s"/>
              </a:rPr>
              <a:t>– </a:t>
            </a:r>
            <a:r>
              <a:rPr lang="en-US" dirty="0">
                <a:solidFill>
                  <a:schemeClr val="bg1"/>
                </a:solidFill>
                <a:latin typeface="Mons"/>
              </a:rPr>
              <a:t>Includes Unit, Integration, UAT, and Security Testing for reliability, performance, and secure access.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Mon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IN" b="1" dirty="0">
                <a:solidFill>
                  <a:schemeClr val="bg2"/>
                </a:solidFill>
                <a:latin typeface="Mons"/>
              </a:rPr>
              <a:t>Deployment &amp; Maintenance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ons"/>
              </a:rPr>
              <a:t>– </a:t>
            </a:r>
            <a:r>
              <a:rPr lang="en-US" dirty="0">
                <a:solidFill>
                  <a:schemeClr val="bg1"/>
                </a:solidFill>
                <a:latin typeface="Mons"/>
              </a:rPr>
              <a:t>Hosted on </a:t>
            </a:r>
            <a:r>
              <a:rPr lang="en-US" dirty="0" err="1">
                <a:solidFill>
                  <a:schemeClr val="bg1"/>
                </a:solidFill>
                <a:latin typeface="Mons"/>
              </a:rPr>
              <a:t>Vercel</a:t>
            </a:r>
            <a:r>
              <a:rPr lang="en-US" dirty="0">
                <a:solidFill>
                  <a:schemeClr val="bg1"/>
                </a:solidFill>
                <a:latin typeface="Mons"/>
              </a:rPr>
              <a:t>/Render with modular scalability, regular updates, and future AI-based enhancements.</a:t>
            </a:r>
            <a:endParaRPr lang="en-US" altLang="en-US" dirty="0">
              <a:solidFill>
                <a:schemeClr val="bg1"/>
              </a:solidFill>
              <a:latin typeface="Mons"/>
            </a:endParaRPr>
          </a:p>
        </p:txBody>
      </p:sp>
    </p:spTree>
    <p:extLst>
      <p:ext uri="{BB962C8B-B14F-4D97-AF65-F5344CB8AC3E}">
        <p14:creationId xmlns:p14="http://schemas.microsoft.com/office/powerpoint/2010/main" val="38411091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D0310-0E1D-7981-261C-6BB451E226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EF90F3B4-78D3-809E-2787-74429599B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987C5BC2-9F3D-5561-AC6E-ED22EAFE0358}"/>
              </a:ext>
            </a:extLst>
          </p:cNvPr>
          <p:cNvSpPr txBox="1">
            <a:spLocks/>
          </p:cNvSpPr>
          <p:nvPr/>
        </p:nvSpPr>
        <p:spPr>
          <a:xfrm>
            <a:off x="594732" y="486313"/>
            <a:ext cx="801215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Policy Repository Page (Add Section)</a:t>
            </a:r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C2B5C7-65A0-97EF-75F1-492C7A54A2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17" y="1114153"/>
            <a:ext cx="8069765" cy="38222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645912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B3A57-197F-26E0-99E6-DE7A85FAB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F8473B7B-C8CF-DCAC-6681-0E1525424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ACCDEEFB-34DB-9D22-A84E-78F34DE360F2}"/>
              </a:ext>
            </a:extLst>
          </p:cNvPr>
          <p:cNvSpPr txBox="1">
            <a:spLocks/>
          </p:cNvSpPr>
          <p:nvPr/>
        </p:nvSpPr>
        <p:spPr>
          <a:xfrm>
            <a:off x="594732" y="486313"/>
            <a:ext cx="801215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Policy Repository Page (Manage Section)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DF07F9-A9CF-84BD-A064-950EDCB7303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07" y="1089103"/>
            <a:ext cx="8095785" cy="37447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973642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0A001-D10A-B45B-7798-414D51C7FF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EE63F0C8-1BF4-2F75-7826-252D44C80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9748C3B8-2C52-71D5-DD69-BC9C7FD3DC10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Leave Request Page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FA815F-48B2-8609-C2C8-57C6B3AFC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668" y="996939"/>
            <a:ext cx="8504663" cy="403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2159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ADF23-FF42-5C21-A1E0-AA4A57BC1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58D4920A-57DF-471B-93E1-495DBB0324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CEE2A610-05A5-C02A-A735-8D12ED29B2A5}"/>
              </a:ext>
            </a:extLst>
          </p:cNvPr>
          <p:cNvSpPr txBox="1">
            <a:spLocks/>
          </p:cNvSpPr>
          <p:nvPr/>
        </p:nvSpPr>
        <p:spPr>
          <a:xfrm>
            <a:off x="542691" y="486313"/>
            <a:ext cx="8058615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Offboarding Page (Add Section)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81C40-D8F4-FFC4-9261-D707D39C7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92" y="1157254"/>
            <a:ext cx="8058615" cy="382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051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AB8CE-792B-9980-CA9C-A97910CFC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8D590719-9F23-3545-2E0A-E1FD073E8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82A8A513-1D33-EFEB-DE31-195598C66ABF}"/>
              </a:ext>
            </a:extLst>
          </p:cNvPr>
          <p:cNvSpPr txBox="1">
            <a:spLocks/>
          </p:cNvSpPr>
          <p:nvPr/>
        </p:nvSpPr>
        <p:spPr>
          <a:xfrm>
            <a:off x="490653" y="486313"/>
            <a:ext cx="8162693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Offboarding Page (Manage Section)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5A338B-361E-EB33-2C57-C1080EB78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53" y="996939"/>
            <a:ext cx="8162693" cy="387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321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BD0D84-F47F-DE7D-BC9B-D986A4A25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8E13C1E3-6302-1FD5-8B1E-D5A606C96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E30C1D6A-1FE6-90A8-3CE0-B8A1DFDAFB0C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About Us Page (Part 1)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A55252-9A3B-47CC-5BEB-B67CD47233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0894"/>
          <a:stretch/>
        </p:blipFill>
        <p:spPr>
          <a:xfrm>
            <a:off x="758283" y="1497656"/>
            <a:ext cx="8041849" cy="264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644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3A457-F4FB-6B59-F1ED-A2A52163F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5B10FBE7-4BE7-1DD6-12F5-2137BB28F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DA75AA9D-332B-DAED-5C9A-469C6CAC6442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About Us Page (Part 2)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BD95F1-E1B7-F7AC-3FD5-021B776B1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122" y="1204652"/>
            <a:ext cx="8437756" cy="357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239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D5222E-00F1-D367-A432-AA66E5BFA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DC05ACA6-65A1-9F83-4FBA-0A39EE3D2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2CEC56DD-5207-155D-6657-5F1A087A68C1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About Us Page (Part 3)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6C931-8613-C40A-71B9-F1777762C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56" y="1270978"/>
            <a:ext cx="8422888" cy="35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3022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E2938-8C1E-4ABA-9326-96937E436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6D2395D8-D225-57BB-A6D9-FC6130666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US" dirty="0"/>
              <a:t>Outcomes</a:t>
            </a:r>
            <a:endParaRPr lang="en-IN" dirty="0"/>
          </a:p>
        </p:txBody>
      </p:sp>
      <p:sp>
        <p:nvSpPr>
          <p:cNvPr id="6" name="Title 27">
            <a:extLst>
              <a:ext uri="{FF2B5EF4-FFF2-40B4-BE49-F238E27FC236}">
                <a16:creationId xmlns:a16="http://schemas.microsoft.com/office/drawing/2014/main" id="{E74F9561-C7FF-5529-BFA6-93293F9CB501}"/>
              </a:ext>
            </a:extLst>
          </p:cNvPr>
          <p:cNvSpPr txBox="1">
            <a:spLocks/>
          </p:cNvSpPr>
          <p:nvPr/>
        </p:nvSpPr>
        <p:spPr>
          <a:xfrm>
            <a:off x="2220900" y="486313"/>
            <a:ext cx="4702200" cy="510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en-US" dirty="0"/>
              <a:t>Team Members Page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877378-CFB8-E70F-2F00-7D8AF580C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83" y="1187226"/>
            <a:ext cx="7932234" cy="378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3954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D00E4-31F1-385A-B33C-2EDB265C2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190" y="1981200"/>
            <a:ext cx="8389619" cy="1181100"/>
          </a:xfrm>
        </p:spPr>
        <p:txBody>
          <a:bodyPr/>
          <a:lstStyle/>
          <a:p>
            <a:pPr algn="ctr"/>
            <a:r>
              <a:rPr lang="en-IN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81445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E2D3D-3684-1167-FB38-9FB3C1046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CA776581-A993-C9CC-449F-51431EA0F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IN" dirty="0"/>
              <a:t>SCHEMA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24A549-03AA-26B4-BE37-FFD76DDE5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90" y="510626"/>
            <a:ext cx="7475220" cy="437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574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90CF65-D2CD-527F-1411-D8053243D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D8EA379D-6B2D-510F-C216-1ECA3D0FF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0"/>
            <a:ext cx="4702200" cy="510626"/>
          </a:xfrm>
        </p:spPr>
        <p:txBody>
          <a:bodyPr/>
          <a:lstStyle/>
          <a:p>
            <a:pPr algn="ctr"/>
            <a:r>
              <a:rPr lang="en-IN" dirty="0"/>
              <a:t>SCHEMA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CDEDF9-4F26-94D6-897F-B9355C5BD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112" y="510626"/>
            <a:ext cx="5475776" cy="450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537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61C17-BF1E-231F-41DB-806643B6D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2EDDF6E4-8429-9043-3B23-69217FCA6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-63739"/>
            <a:ext cx="4702200" cy="510626"/>
          </a:xfrm>
        </p:spPr>
        <p:txBody>
          <a:bodyPr/>
          <a:lstStyle/>
          <a:p>
            <a:pPr algn="ctr"/>
            <a:r>
              <a:rPr lang="en-IN" dirty="0"/>
              <a:t>ER DIAGRAM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771E85-E5EA-9637-10E3-B7922F1542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5" y="372839"/>
            <a:ext cx="8954629" cy="47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28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989B0-D2D7-0154-2589-65C56C28F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27">
            <a:extLst>
              <a:ext uri="{FF2B5EF4-FFF2-40B4-BE49-F238E27FC236}">
                <a16:creationId xmlns:a16="http://schemas.microsoft.com/office/drawing/2014/main" id="{5078BE73-5C39-8B5C-6126-519F375BA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900" y="-63739"/>
            <a:ext cx="4702200" cy="510626"/>
          </a:xfrm>
        </p:spPr>
        <p:txBody>
          <a:bodyPr/>
          <a:lstStyle/>
          <a:p>
            <a:pPr algn="ctr"/>
            <a:r>
              <a:rPr lang="en-IN" dirty="0"/>
              <a:t>ER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B8F823-E895-5EAC-DF5F-EB333E2EF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686" y="446887"/>
            <a:ext cx="6806627" cy="445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02044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</TotalTime>
  <Words>743</Words>
  <Application>Microsoft Office PowerPoint</Application>
  <PresentationFormat>On-screen Show (16:9)</PresentationFormat>
  <Paragraphs>161</Paragraphs>
  <Slides>59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Mons</vt:lpstr>
      <vt:lpstr>Montserrat</vt:lpstr>
      <vt:lpstr>Microsoft YaHei UI</vt:lpstr>
      <vt:lpstr>Arial</vt:lpstr>
      <vt:lpstr>Montserrat ExtraBold</vt:lpstr>
      <vt:lpstr>Futuristic Background by Slidesgo</vt:lpstr>
      <vt:lpstr>Smart HR</vt:lpstr>
      <vt:lpstr>Table of contents</vt:lpstr>
      <vt:lpstr>MOTIVATION</vt:lpstr>
      <vt:lpstr>OBJECTIVES</vt:lpstr>
      <vt:lpstr>METHODOLOGY</vt:lpstr>
      <vt:lpstr>SCHEMA DIAGRAM</vt:lpstr>
      <vt:lpstr>SCHEMA DIAGRAM</vt:lpstr>
      <vt:lpstr>ER DIAGRAM</vt:lpstr>
      <vt:lpstr>ER DIAGRAM</vt:lpstr>
      <vt:lpstr>UI Flowchart</vt:lpstr>
      <vt:lpstr>UI Flowchart</vt:lpstr>
      <vt:lpstr>UI Flowchart</vt:lpstr>
      <vt:lpstr>UI Flowchart</vt:lpstr>
      <vt:lpstr>UI Flowchart</vt:lpstr>
      <vt:lpstr>UI Flowchart</vt:lpstr>
      <vt:lpstr>UI Flowchart</vt:lpstr>
      <vt:lpstr>UI Flowchart</vt:lpstr>
      <vt:lpstr>UI Flowchart</vt:lpstr>
      <vt:lpstr>UI Flowchart</vt:lpstr>
      <vt:lpstr>UI Flowchart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UI Flowchart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Outcomes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LITHIGESH P G</dc:creator>
  <cp:lastModifiedBy>SRIHARISH V J-[CB.EN.U4CCE23051]</cp:lastModifiedBy>
  <cp:revision>11</cp:revision>
  <dcterms:modified xsi:type="dcterms:W3CDTF">2025-03-25T13:39:07Z</dcterms:modified>
</cp:coreProperties>
</file>